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media/image1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3"/>
    <p:sldId id="421" r:id="rId4"/>
    <p:sldId id="434" r:id="rId5"/>
    <p:sldId id="435" r:id="rId6"/>
    <p:sldId id="436" r:id="rId7"/>
    <p:sldId id="422" r:id="rId8"/>
    <p:sldId id="437" r:id="rId10"/>
    <p:sldId id="423" r:id="rId11"/>
    <p:sldId id="438" r:id="rId12"/>
    <p:sldId id="432" r:id="rId13"/>
    <p:sldId id="424" r:id="rId14"/>
    <p:sldId id="439" r:id="rId15"/>
    <p:sldId id="270" r:id="rId1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9A"/>
    <a:srgbClr val="393E92"/>
    <a:srgbClr val="F37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46" autoAdjust="0"/>
  </p:normalViewPr>
  <p:slideViewPr>
    <p:cSldViewPr showGuides="1">
      <p:cViewPr varScale="1">
        <p:scale>
          <a:sx n="58" d="100"/>
          <a:sy n="58" d="100"/>
        </p:scale>
        <p:origin x="514" y="67"/>
      </p:cViewPr>
      <p:guideLst>
        <p:guide orient="horz" pos="218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US"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vi-VN"/>
              <a:t>Tỷ lệ xảy ra tai nạn giao thông trong 3 năm gần đây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Trang_tính1!$B$1</c:f>
              <c:strCache>
                <c:ptCount val="1"/>
                <c:pt idx="0">
                  <c:v>Bán hàng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20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Trang_tính1!$A$2:$A$4</c:f>
              <c:strCache>
                <c:ptCount val="3"/>
                <c:pt idx="0">
                  <c:v>Năm 2023</c:v>
                </c:pt>
                <c:pt idx="1">
                  <c:v>Năm 2024</c:v>
                </c:pt>
                <c:pt idx="2">
                  <c:v>Năm 2025</c:v>
                </c:pt>
              </c:strCache>
            </c:strRef>
          </c:cat>
          <c:val>
            <c:numRef>
              <c:f>Trang_tính1!$B$2:$B$4</c:f>
              <c:numCache>
                <c:formatCode>#,##0</c:formatCode>
                <c:ptCount val="3"/>
                <c:pt idx="0">
                  <c:v>11323</c:v>
                </c:pt>
                <c:pt idx="1">
                  <c:v>12350</c:v>
                </c:pt>
                <c:pt idx="2">
                  <c:v>3443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5791832839077"/>
          <c:y val="0.306917166734584"/>
          <c:w val="0.137714660667417"/>
          <c:h val="0.34814765618251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b90f9fad-c760-44c6-a88b-4ebceb02d699}"/>
      </c:ext>
    </c:extLst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973649-E68F-7547-B3E6-410CA33DFD23}" type="datetimeFigureOut">
              <a:rPr lang="vi-VN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9DA84-3FF9-FB45-98BD-20A27889F2B0}" type="slidenum">
              <a:rPr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F9DA84-3FF9-FB45-98BD-20A27889F2B0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6C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75195"/>
            <a:ext cx="4450490" cy="8914306"/>
          </a:xfrm>
          <a:custGeom>
            <a:avLst/>
            <a:gdLst/>
            <a:ahLst/>
            <a:cxnLst/>
            <a:rect l="l" t="t" r="r" b="b"/>
            <a:pathLst>
              <a:path w="4450490" h="8914306">
                <a:moveTo>
                  <a:pt x="0" y="0"/>
                </a:moveTo>
                <a:lnTo>
                  <a:pt x="4450490" y="0"/>
                </a:lnTo>
                <a:lnTo>
                  <a:pt x="4450490" y="8914306"/>
                </a:lnTo>
                <a:lnTo>
                  <a:pt x="0" y="891430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0480" y="981869"/>
            <a:ext cx="4460621" cy="8986231"/>
          </a:xfrm>
          <a:custGeom>
            <a:avLst/>
            <a:gdLst/>
            <a:ahLst/>
            <a:cxnLst/>
            <a:rect l="l" t="t" r="r" b="b"/>
            <a:pathLst>
              <a:path w="4460621" h="8986231">
                <a:moveTo>
                  <a:pt x="0" y="0"/>
                </a:moveTo>
                <a:lnTo>
                  <a:pt x="4460621" y="0"/>
                </a:lnTo>
                <a:lnTo>
                  <a:pt x="4460621" y="8986231"/>
                </a:lnTo>
                <a:lnTo>
                  <a:pt x="0" y="89862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967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9635852"/>
            <a:ext cx="18288000" cy="762840"/>
          </a:xfrm>
          <a:custGeom>
            <a:avLst/>
            <a:gdLst/>
            <a:ahLst/>
            <a:cxnLst/>
            <a:rect l="l" t="t" r="r" b="b"/>
            <a:pathLst>
              <a:path w="18288000" h="762840">
                <a:moveTo>
                  <a:pt x="0" y="0"/>
                </a:moveTo>
                <a:lnTo>
                  <a:pt x="18288000" y="0"/>
                </a:lnTo>
                <a:lnTo>
                  <a:pt x="18288000" y="762840"/>
                </a:lnTo>
                <a:lnTo>
                  <a:pt x="0" y="762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937" b="-6937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551906" y="745374"/>
            <a:ext cx="3628048" cy="3292539"/>
          </a:xfrm>
          <a:custGeom>
            <a:avLst/>
            <a:gdLst/>
            <a:ahLst/>
            <a:cxnLst/>
            <a:rect l="l" t="t" r="r" b="b"/>
            <a:pathLst>
              <a:path w="3628048" h="3292539">
                <a:moveTo>
                  <a:pt x="0" y="0"/>
                </a:moveTo>
                <a:lnTo>
                  <a:pt x="3628049" y="0"/>
                </a:lnTo>
                <a:lnTo>
                  <a:pt x="3628049" y="3292539"/>
                </a:lnTo>
                <a:lnTo>
                  <a:pt x="0" y="32925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343309" y="4381500"/>
            <a:ext cx="14005165" cy="1675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vi-VN" altLang="en-US" sz="4400">
                <a:solidFill>
                  <a:srgbClr val="F5FFFB"/>
                </a:solidFill>
                <a:latin typeface="Arial Unicode Bold" panose="020B0704020202020204" charset="-122"/>
                <a:ea typeface="Arial Unicode Bold" panose="020B0704020202020204" charset="-122"/>
                <a:cs typeface="Arial Unicode Bold" panose="020B0704020202020204" charset="-122"/>
                <a:sym typeface="Arial Unicode Bold" panose="020B0704020202020204" charset="-122"/>
              </a:rPr>
              <a:t>PHÁT HIỆN MỆT MỎI CỦA TÀI XẾ DỰA TRÊN CẢM BIẾN VÀ CAMERA</a:t>
            </a:r>
            <a:endParaRPr lang="vi-VN" altLang="en-US" sz="4000" dirty="0">
              <a:solidFill>
                <a:srgbClr val="F5FFFB"/>
              </a:solidFill>
              <a:latin typeface="Arial" panose="020B0604020202090204" pitchFamily="34" charset="0"/>
              <a:ea typeface="Arial Unicode Bold" panose="020B0704020202020204" charset="-122"/>
              <a:cs typeface="Arial" panose="020B0604020202090204" pitchFamily="34" charset="0"/>
              <a:sym typeface="Arial Unicode Bold" panose="020B0704020202020204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DATASET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066800" y="2095500"/>
            <a:ext cx="15959455" cy="677164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endParaRPr sz="3600"/>
          </a:p>
        </p:txBody>
      </p:sp>
      <p:sp>
        <p:nvSpPr>
          <p:cNvPr id="4" name="Hộp Văn bản 3"/>
          <p:cNvSpPr txBox="1"/>
          <p:nvPr/>
        </p:nvSpPr>
        <p:spPr>
          <a:xfrm>
            <a:off x="1219200" y="2857500"/>
            <a:ext cx="8686800" cy="5171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3200"/>
              <a:t>Tập nguồn dữ liệu: Dữ liệu thu thập trên internet.</a:t>
            </a:r>
            <a:endParaRPr lang="vi-VN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3200"/>
              <a:t>Số lượng: 2000 ảnh.</a:t>
            </a:r>
            <a:endParaRPr lang="vi-VN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3200"/>
              <a:t>Hành vi: Bao gồm hành vi mất tập trung và tập trung khi lái xe.</a:t>
            </a:r>
            <a:endParaRPr lang="vi-VN" sz="32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3200"/>
              <a:t>Chia tập dữ liệu: 70% - train, 20% - validation, 10% - test.</a:t>
            </a:r>
            <a:endParaRPr lang="vi-VN" sz="3200"/>
          </a:p>
        </p:txBody>
      </p:sp>
      <p:pic>
        <p:nvPicPr>
          <p:cNvPr id="7" name="Hình ảnh 6"/>
          <p:cNvPicPr>
            <a:picLocks noChangeAspect="1"/>
          </p:cNvPicPr>
          <p:nvPr/>
        </p:nvPicPr>
        <p:blipFill>
          <a:blip r:embed="rId4"/>
          <a:srcRect l="39725"/>
          <a:stretch>
            <a:fillRect/>
          </a:stretch>
        </p:blipFill>
        <p:spPr>
          <a:xfrm>
            <a:off x="10820021" y="3009900"/>
            <a:ext cx="6705979" cy="45438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KẾT QUẢ MONG MUỐN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38200" y="2247900"/>
            <a:ext cx="9854565" cy="1838960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/>
            <a:endParaRPr sz="3000"/>
          </a:p>
          <a:p>
            <a:pPr algn="just"/>
            <a:endParaRPr sz="3000"/>
          </a:p>
        </p:txBody>
      </p:sp>
      <p:sp>
        <p:nvSpPr>
          <p:cNvPr id="8" name="Text Box 7"/>
          <p:cNvSpPr txBox="1"/>
          <p:nvPr/>
        </p:nvSpPr>
        <p:spPr>
          <a:xfrm>
            <a:off x="951230" y="3973830"/>
            <a:ext cx="9853930" cy="2077085"/>
          </a:xfrm>
          <a:prstGeom prst="rect">
            <a:avLst/>
          </a:prstGeom>
        </p:spPr>
        <p:txBody>
          <a:bodyPr>
            <a:noAutofit/>
          </a:bodyPr>
          <a:lstStyle/>
          <a:p>
            <a:endParaRPr sz="3000"/>
          </a:p>
        </p:txBody>
      </p:sp>
      <p:sp>
        <p:nvSpPr>
          <p:cNvPr id="7" name="Hộp Văn bản 6"/>
          <p:cNvSpPr txBox="1"/>
          <p:nvPr/>
        </p:nvSpPr>
        <p:spPr>
          <a:xfrm>
            <a:off x="1828800" y="2705100"/>
            <a:ext cx="800100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Kết quả huấn luyện đạt 90%.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Nhận diện hành vi tài xế real time.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Ứng dụng kết quả vào hỗ trợ tài xế.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Chỉ số đánh giá:</a:t>
            </a:r>
            <a:endParaRPr lang="vi-VN" sz="2800"/>
          </a:p>
          <a:p>
            <a:pPr algn="just">
              <a:lnSpc>
                <a:spcPct val="150000"/>
              </a:lnSpc>
            </a:pPr>
            <a:r>
              <a:rPr lang="vi-VN" sz="2800"/>
              <a:t>	Độ chính xác: Precision, Recall, F1-score.</a:t>
            </a:r>
            <a:endParaRPr lang="vi-VN" sz="2800"/>
          </a:p>
          <a:p>
            <a:pPr algn="just">
              <a:lnSpc>
                <a:spcPct val="150000"/>
              </a:lnSpc>
            </a:pPr>
            <a:r>
              <a:rPr lang="vi-VN" sz="2800"/>
              <a:t>	Tốc độ xử lý nhanh, không gây gián đoạn.</a:t>
            </a:r>
            <a:endParaRPr lang="vi-VN" sz="2800"/>
          </a:p>
          <a:p>
            <a:pPr algn="just">
              <a:lnSpc>
                <a:spcPct val="150000"/>
              </a:lnSpc>
            </a:pPr>
            <a:r>
              <a:rPr lang="vi-VN" sz="2800"/>
              <a:t>	Mô hình hoạt động tốt với dữ liệu mới.</a:t>
            </a:r>
            <a:endParaRPr lang="vi-VN" sz="2800"/>
          </a:p>
          <a:p>
            <a:endParaRPr lang="vi-VN" sz="2800"/>
          </a:p>
        </p:txBody>
      </p:sp>
      <p:pic>
        <p:nvPicPr>
          <p:cNvPr id="10" name="Hình ảnh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8323" y="2495877"/>
            <a:ext cx="7697274" cy="56491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KẾT QUẢ MONG MUỐN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838200" y="2247900"/>
            <a:ext cx="9854565" cy="1838960"/>
          </a:xfrm>
          <a:prstGeom prst="rect">
            <a:avLst/>
          </a:prstGeom>
        </p:spPr>
        <p:txBody>
          <a:bodyPr>
            <a:noAutofit/>
          </a:bodyPr>
          <a:lstStyle/>
          <a:p>
            <a:pPr algn="just"/>
            <a:endParaRPr sz="3000"/>
          </a:p>
          <a:p>
            <a:pPr algn="just"/>
            <a:endParaRPr sz="3000"/>
          </a:p>
        </p:txBody>
      </p:sp>
      <p:sp>
        <p:nvSpPr>
          <p:cNvPr id="8" name="Text Box 7"/>
          <p:cNvSpPr txBox="1"/>
          <p:nvPr/>
        </p:nvSpPr>
        <p:spPr>
          <a:xfrm>
            <a:off x="951230" y="3973830"/>
            <a:ext cx="9853930" cy="2077085"/>
          </a:xfrm>
          <a:prstGeom prst="rect">
            <a:avLst/>
          </a:prstGeom>
        </p:spPr>
        <p:txBody>
          <a:bodyPr>
            <a:noAutofit/>
          </a:bodyPr>
          <a:lstStyle/>
          <a:p>
            <a:endParaRPr sz="3000"/>
          </a:p>
        </p:txBody>
      </p:sp>
      <p:sp>
        <p:nvSpPr>
          <p:cNvPr id="7" name="Hộp Văn bản 6"/>
          <p:cNvSpPr txBox="1"/>
          <p:nvPr/>
        </p:nvSpPr>
        <p:spPr>
          <a:xfrm>
            <a:off x="1828800" y="2705100"/>
            <a:ext cx="8001000" cy="3244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Kết quả huấn luyện đạt 90%.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Nhận diện hành vi tài xế real time.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Ứng dụng kết quả vào hỗ trợ tài xế.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Chỉ số đánh giá:</a:t>
            </a:r>
            <a:endParaRPr lang="vi-VN" sz="2800"/>
          </a:p>
          <a:p>
            <a:pPr algn="just">
              <a:lnSpc>
                <a:spcPct val="150000"/>
              </a:lnSpc>
            </a:pPr>
            <a:r>
              <a:rPr lang="vi-VN" sz="2800"/>
              <a:t>	</a:t>
            </a:r>
            <a:endParaRPr lang="vi-VN" sz="2800"/>
          </a:p>
        </p:txBody>
      </p:sp>
      <p:pic>
        <p:nvPicPr>
          <p:cNvPr id="6" name="Hình ảnh 5"/>
          <p:cNvPicPr>
            <a:picLocks noChangeAspect="1"/>
          </p:cNvPicPr>
          <p:nvPr/>
        </p:nvPicPr>
        <p:blipFill>
          <a:blip r:embed="rId4"/>
          <a:srcRect r="30821"/>
          <a:stretch>
            <a:fillRect/>
          </a:stretch>
        </p:blipFill>
        <p:spPr>
          <a:xfrm>
            <a:off x="10287000" y="3192570"/>
            <a:ext cx="7369810" cy="3820058"/>
          </a:xfrm>
          <a:prstGeom prst="rect">
            <a:avLst/>
          </a:prstGeom>
        </p:spPr>
      </p:pic>
      <p:pic>
        <p:nvPicPr>
          <p:cNvPr id="11" name="Hình ảnh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600" y="5355590"/>
            <a:ext cx="3733800" cy="410589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7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97986" y="952500"/>
            <a:ext cx="7492027" cy="5334000"/>
          </a:xfrm>
          <a:custGeom>
            <a:avLst/>
            <a:gdLst/>
            <a:ahLst/>
            <a:cxnLst/>
            <a:rect l="l" t="t" r="r" b="b"/>
            <a:pathLst>
              <a:path w="8449946" h="8108965">
                <a:moveTo>
                  <a:pt x="0" y="0"/>
                </a:moveTo>
                <a:lnTo>
                  <a:pt x="8449946" y="0"/>
                </a:lnTo>
                <a:lnTo>
                  <a:pt x="8449946" y="8108965"/>
                </a:lnTo>
                <a:lnTo>
                  <a:pt x="0" y="8108965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428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596085" y="5143500"/>
            <a:ext cx="7315200" cy="2061556"/>
          </a:xfrm>
          <a:custGeom>
            <a:avLst/>
            <a:gdLst/>
            <a:ahLst/>
            <a:cxnLst/>
            <a:rect l="l" t="t" r="r" b="b"/>
            <a:pathLst>
              <a:path w="7315200" h="2061556">
                <a:moveTo>
                  <a:pt x="0" y="0"/>
                </a:moveTo>
                <a:lnTo>
                  <a:pt x="7315200" y="0"/>
                </a:lnTo>
                <a:lnTo>
                  <a:pt x="7315200" y="2061556"/>
                </a:lnTo>
                <a:lnTo>
                  <a:pt x="0" y="206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VẤN ĐỀ VÀ GIẢI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6" name="Hình ảnh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2831665"/>
            <a:ext cx="7543800" cy="3979429"/>
          </a:xfrm>
          <a:prstGeom prst="rect">
            <a:avLst/>
          </a:prstGeom>
        </p:spPr>
      </p:pic>
      <p:sp>
        <p:nvSpPr>
          <p:cNvPr id="7" name="Hộp Văn bản 6"/>
          <p:cNvSpPr txBox="1"/>
          <p:nvPr/>
        </p:nvSpPr>
        <p:spPr>
          <a:xfrm>
            <a:off x="1676400" y="7353300"/>
            <a:ext cx="621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/>
              <a:t>Nguồn tin: Báo Thanh Niên</a:t>
            </a:r>
            <a:endParaRPr lang="vi-VN"/>
          </a:p>
        </p:txBody>
      </p:sp>
      <p:pic>
        <p:nvPicPr>
          <p:cNvPr id="10" name="Hình ảnh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8138" y="2666327"/>
            <a:ext cx="5410488" cy="4474620"/>
          </a:xfrm>
          <a:prstGeom prst="rect">
            <a:avLst/>
          </a:prstGeom>
        </p:spPr>
      </p:pic>
      <p:sp>
        <p:nvSpPr>
          <p:cNvPr id="11" name="Hộp Văn bản 10"/>
          <p:cNvSpPr txBox="1"/>
          <p:nvPr/>
        </p:nvSpPr>
        <p:spPr>
          <a:xfrm>
            <a:off x="10063550" y="7353300"/>
            <a:ext cx="621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/>
              <a:t>Nguồn tin: Báo Lao Động</a:t>
            </a:r>
            <a:endParaRPr lang="vi-V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VẤN ĐỀ VÀ GIẢI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graphicFrame>
        <p:nvGraphicFramePr>
          <p:cNvPr id="20" name="Biểu đồ 19"/>
          <p:cNvGraphicFramePr/>
          <p:nvPr/>
        </p:nvGraphicFramePr>
        <p:xfrm>
          <a:off x="496824" y="2018899"/>
          <a:ext cx="17410176" cy="7212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VẤN ĐỀ VÀ GIẢI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pic>
        <p:nvPicPr>
          <p:cNvPr id="5" name="Hình ảnh 4"/>
          <p:cNvPicPr>
            <a:picLocks noChangeAspect="1"/>
          </p:cNvPicPr>
          <p:nvPr/>
        </p:nvPicPr>
        <p:blipFill>
          <a:blip r:embed="rId4"/>
          <a:srcRect l="21060" t="1627"/>
          <a:stretch>
            <a:fillRect/>
          </a:stretch>
        </p:blipFill>
        <p:spPr>
          <a:xfrm>
            <a:off x="496824" y="2974026"/>
            <a:ext cx="5655092" cy="4338945"/>
          </a:xfrm>
          <a:prstGeom prst="rect">
            <a:avLst/>
          </a:prstGeom>
        </p:spPr>
      </p:pic>
      <p:graphicFrame>
        <p:nvGraphicFramePr>
          <p:cNvPr id="6" name="Bảng 5"/>
          <p:cNvGraphicFramePr>
            <a:graphicFrameLocks noGrp="1"/>
          </p:cNvGraphicFramePr>
          <p:nvPr/>
        </p:nvGraphicFramePr>
        <p:xfrm>
          <a:off x="7316200" y="3637691"/>
          <a:ext cx="10667001" cy="3011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5667"/>
                <a:gridCol w="3555667"/>
                <a:gridCol w="3555667"/>
              </a:tblGrid>
              <a:tr h="752904"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Năm 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Số vụ tai nạn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% Thay đổi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752904"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2023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11,323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752904"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2024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12,350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+ 9,1%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752904"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2025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3,443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2400">
                          <a:solidFill>
                            <a:schemeClr val="tx1"/>
                          </a:solidFill>
                        </a:rPr>
                        <a:t>- 29,4%</a:t>
                      </a:r>
                      <a:endParaRPr lang="vi-VN" sz="240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VẤN ĐỀ VÀ GIẢI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4" name="Hộp Văn bản 3"/>
          <p:cNvSpPr txBox="1"/>
          <p:nvPr/>
        </p:nvSpPr>
        <p:spPr>
          <a:xfrm>
            <a:off x="533400" y="2247900"/>
            <a:ext cx="8458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/>
              <a:t>Vậy vấn đề tại sao lại có sự thay đổi tích cực như vậy?</a:t>
            </a:r>
            <a:endParaRPr lang="vi-VN" sz="3200"/>
          </a:p>
        </p:txBody>
      </p:sp>
      <p:sp>
        <p:nvSpPr>
          <p:cNvPr id="7" name="Hộp Văn bản 6"/>
          <p:cNvSpPr txBox="1"/>
          <p:nvPr/>
        </p:nvSpPr>
        <p:spPr>
          <a:xfrm>
            <a:off x="2362200" y="3924300"/>
            <a:ext cx="11414760" cy="25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Công nghệ đang ngày càng phát triển.</a:t>
            </a:r>
            <a:endParaRPr lang="vi-VN" sz="2800"/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Những ứng dụng của AI được đưa vào các lĩnh vực khác nhau trong cuộc sống</a:t>
            </a:r>
            <a:endParaRPr lang="vi-VN" sz="2800"/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Cuộc đua công nghệ trên thế giới đang trong giai đoạn bùng nổ</a:t>
            </a:r>
            <a:endParaRPr lang="vi-VN"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CÁC NGHIÊN CỨU VÀ PHÁT TRIỂN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7" name="Hộp Văn bản 6"/>
          <p:cNvSpPr txBox="1"/>
          <p:nvPr/>
        </p:nvSpPr>
        <p:spPr>
          <a:xfrm>
            <a:off x="1981200" y="2324100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/>
              <a:t>Các phương pháp truyền thống: </a:t>
            </a:r>
            <a:endParaRPr lang="vi-VN" sz="320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2400300" y="3102599"/>
            <a:ext cx="13487400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kumimoji="0" lang="vi-VN" altLang="vi-VN" sz="280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Cảm biến phát hiện cử động</a:t>
            </a:r>
            <a:r>
              <a:rPr kumimoji="0" lang="vi-VN" altLang="vi-VN" sz="2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: Một số xe cao cấp sử dụng cảm biến theo dõi cử động đầu và mắt, nhưng dễ bị ảnh hưởng bởi môi trường ánh sáng và tư thế ngồi. </a:t>
            </a:r>
            <a:endParaRPr kumimoji="0" lang="vi-VN" altLang="vi-VN" sz="2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kumimoji="0" lang="vi-VN" altLang="vi-VN" sz="280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Hệ thống cảnh báo dựa trên vô lăng</a:t>
            </a:r>
            <a:r>
              <a:rPr kumimoji="0" lang="vi-VN" altLang="vi-VN" sz="2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: Một số xe phát hiện buồn ngủ dựa vào cảm biến vô-lăng, nhưng phương pháp này không hiệu quả nếu tài xế vẫn cầm lái ổn định dù đang buồn ngủ. </a:t>
            </a:r>
            <a:endParaRPr kumimoji="0" lang="vi-VN" altLang="vi-VN" sz="2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457200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90204" pitchFamily="34" charset="0"/>
              <a:buChar char="•"/>
            </a:pPr>
            <a:r>
              <a:rPr kumimoji="0" lang="vi-VN" altLang="vi-VN" sz="280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Giám sát bằng camera trong xe</a:t>
            </a:r>
            <a:r>
              <a:rPr kumimoji="0" lang="vi-VN" altLang="vi-VN" sz="28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90204" pitchFamily="34" charset="0"/>
              </a:rPr>
              <a:t>: Một số hãng xe lắp đặt camera giám sát để theo dõi tài xế, tuy nhiên chỉ dừng lại ở ghi hình, không có cảnh báo thông minh. </a:t>
            </a:r>
            <a:endParaRPr kumimoji="0" lang="vi-VN" altLang="vi-VN" sz="2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  <a:p>
            <a:pPr marL="457200" marR="0" lvl="0" indent="-4572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90204" pitchFamily="34" charset="0"/>
              <a:buChar char="•"/>
            </a:pPr>
            <a:endParaRPr kumimoji="0" lang="vi-VN" altLang="vi-VN" sz="28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CÁC NGHIÊN CỨU VÀ PHÁT TRIỂN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7" name="Hộp Văn bản 6"/>
          <p:cNvSpPr txBox="1"/>
          <p:nvPr/>
        </p:nvSpPr>
        <p:spPr>
          <a:xfrm>
            <a:off x="1981200" y="2324100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200"/>
              <a:t>Các phương pháp hiện nay: </a:t>
            </a:r>
            <a:endParaRPr lang="vi-VN" sz="3200"/>
          </a:p>
        </p:txBody>
      </p:sp>
      <p:sp>
        <p:nvSpPr>
          <p:cNvPr id="4" name="Hộp Văn bản 3"/>
          <p:cNvSpPr txBox="1"/>
          <p:nvPr/>
        </p:nvSpPr>
        <p:spPr>
          <a:xfrm>
            <a:off x="2438400" y="3156986"/>
            <a:ext cx="13182600" cy="5183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2800"/>
              <a:t>Hiện nay, nhờ sự phát triển của Trí tuệ nhân tạo mà con người đã ứng dụng và phát triển nó trong mọi mặt của cuộc sống. 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CNN (Convolutional Neural Network): Xử lý ảnh đầu vào để nhận diện các đặc điểm trên khuôn mặt tài xế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RNN (Recurrent Neural Network): Phân tích chuỗi hình ảnh để xác định trạng thái buồn ngủ theo thời gian.</a:t>
            </a:r>
            <a:endParaRPr lang="vi-VN" sz="2800"/>
          </a:p>
          <a:p>
            <a:pPr marL="457200" indent="-4572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800"/>
              <a:t>OpenCV: Thư viện phổ biến giúp nhận diện khuôn mặt và mắt, nhưng độ chính xác chưa cao.</a:t>
            </a:r>
            <a:endParaRPr lang="vi-VN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MÔ HÌNH VÀ PHƯƠNG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04800" y="3390900"/>
            <a:ext cx="7680325" cy="21526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buFont typeface="Arial" panose="020B0604020202090204" pitchFamily="34" charset="0"/>
              <a:buChar char="•"/>
            </a:pPr>
            <a:endParaRPr sz="3200"/>
          </a:p>
        </p:txBody>
      </p:sp>
      <p:pic>
        <p:nvPicPr>
          <p:cNvPr id="3080" name="Picture 8" descr="What is YOLOv7? A Complete Guide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7409" y="3172445"/>
            <a:ext cx="9409043" cy="504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Hộp Văn bản 9"/>
          <p:cNvSpPr txBox="1"/>
          <p:nvPr/>
        </p:nvSpPr>
        <p:spPr>
          <a:xfrm>
            <a:off x="990600" y="2628900"/>
            <a:ext cx="7162800" cy="667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b="1"/>
              <a:t>Backbone</a:t>
            </a:r>
            <a:r>
              <a:rPr lang="vi-VN" sz="2400"/>
              <a:t>: Đây là phần đầu tiên xử lý hình ảnh đầu vào, trích xuất các đặc trưng cơ bản từ ảnh.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b="1"/>
              <a:t>FPN</a:t>
            </a:r>
            <a:r>
              <a:rPr lang="vi-VN" sz="2400"/>
              <a:t>: Sau khi qua Backbone, đặc trưng từ các tầng khác nhau sẽ được kết hợp lại để giúp mô hình phát hiện vật thể ở nhiều kích thước khác nhau.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b="1"/>
              <a:t>Head</a:t>
            </a:r>
            <a:r>
              <a:rPr lang="vi-VN" sz="2400"/>
              <a:t>: Head là phần cuối của mô hình, nơi các đặc trưng đã trích xuất được sử dụng để dự đoán Bounding Box, Class Score và Objectness Score.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vi-VN" sz="2400" b="1"/>
              <a:t>YOLO Loss</a:t>
            </a:r>
            <a:r>
              <a:rPr lang="vi-VN" sz="2400"/>
              <a:t>: sử dụng một tập hợp các hàm mất mát để tối ưu hóa</a:t>
            </a:r>
            <a:endParaRPr lang="vi-VN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9635852"/>
            <a:ext cx="18288000" cy="651148"/>
          </a:xfrm>
          <a:custGeom>
            <a:avLst/>
            <a:gdLst/>
            <a:ahLst/>
            <a:cxnLst/>
            <a:rect l="l" t="t" r="r" b="b"/>
            <a:pathLst>
              <a:path w="18288000" h="651148">
                <a:moveTo>
                  <a:pt x="0" y="0"/>
                </a:moveTo>
                <a:lnTo>
                  <a:pt x="18288000" y="0"/>
                </a:lnTo>
                <a:lnTo>
                  <a:pt x="18288000" y="651148"/>
                </a:lnTo>
                <a:lnTo>
                  <a:pt x="0" y="65114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703" b="-16703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468600" y="237058"/>
            <a:ext cx="2057400" cy="1763204"/>
          </a:xfrm>
          <a:custGeom>
            <a:avLst/>
            <a:gdLst/>
            <a:ahLst/>
            <a:cxnLst/>
            <a:rect l="l" t="t" r="r" b="b"/>
            <a:pathLst>
              <a:path w="947177" h="859563">
                <a:moveTo>
                  <a:pt x="0" y="0"/>
                </a:moveTo>
                <a:lnTo>
                  <a:pt x="947177" y="0"/>
                </a:lnTo>
                <a:lnTo>
                  <a:pt x="947177" y="859563"/>
                </a:lnTo>
                <a:lnTo>
                  <a:pt x="0" y="859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207" name="TextBox 206"/>
          <p:cNvSpPr txBox="1"/>
          <p:nvPr/>
        </p:nvSpPr>
        <p:spPr>
          <a:xfrm>
            <a:off x="496824" y="764717"/>
            <a:ext cx="1328013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US" sz="4000" b="1">
                <a:solidFill>
                  <a:srgbClr val="FF6600"/>
                </a:solidFill>
                <a:latin typeface="Arial" panose="020B0604020202090204"/>
                <a:cs typeface="Arial" panose="020B0604020202090204"/>
              </a:rPr>
              <a:t>MÔ HÌNH VÀ PHƯƠNG PHÁP</a:t>
            </a:r>
            <a:endParaRPr lang="vi-VN" altLang="en-US" sz="4000" b="1">
              <a:solidFill>
                <a:srgbClr val="FF6600"/>
              </a:solidFill>
              <a:latin typeface="Arial" panose="020B0604020202090204"/>
              <a:cs typeface="Arial" panose="020B0604020202090204"/>
            </a:endParaRPr>
          </a:p>
        </p:txBody>
      </p:sp>
      <p:pic>
        <p:nvPicPr>
          <p:cNvPr id="208" name="Picture 207" descr="Dai Nam [PPT] Template 15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14500"/>
            <a:ext cx="12681785" cy="3778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04800" y="3390900"/>
            <a:ext cx="7680325" cy="21526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buFont typeface="Arial" panose="020B0604020202090204" pitchFamily="34" charset="0"/>
              <a:buChar char="•"/>
            </a:pPr>
            <a:endParaRPr sz="3200"/>
          </a:p>
        </p:txBody>
      </p:sp>
      <p:sp>
        <p:nvSpPr>
          <p:cNvPr id="4" name="Hộp Văn bản 3"/>
          <p:cNvSpPr txBox="1"/>
          <p:nvPr/>
        </p:nvSpPr>
        <p:spPr>
          <a:xfrm>
            <a:off x="2049462" y="2377899"/>
            <a:ext cx="419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/>
              <a:t>Phương pháp thực hiện: </a:t>
            </a:r>
            <a:endParaRPr lang="vi-VN" sz="2800"/>
          </a:p>
        </p:txBody>
      </p:sp>
      <p:sp>
        <p:nvSpPr>
          <p:cNvPr id="5" name="Hộp Văn bản 4"/>
          <p:cNvSpPr txBox="1"/>
          <p:nvPr/>
        </p:nvSpPr>
        <p:spPr>
          <a:xfrm>
            <a:off x="3657600" y="3543300"/>
            <a:ext cx="10119360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400"/>
              <a:t>Thu thập dữ liệu – Lấy dữ liệu hình ảnh mắt nhắm và mở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400"/>
              <a:t>Huấn luyện mô hình – Sử dụng YOLOv7 để huấn luyện mô hình nhận biết tài xế có buồn ngủ hay không.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400"/>
              <a:t>Đánh giá mô hình – Đánh giá mô hình bằng các chỉ số mAP, Recall, Precision.</a:t>
            </a:r>
            <a:endParaRPr lang="vi-VN" sz="2400"/>
          </a:p>
          <a:p>
            <a:pPr marL="342900" indent="-342900" algn="just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vi-VN" sz="2400"/>
              <a:t>Triển khai ứng dụng – Sử dụng mô hình ghi lại hành vi của tài xế và theo dõi hiệu suất</a:t>
            </a:r>
            <a:endParaRPr lang="vi-VN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2883</Words>
  <Application>WPS Writer</Application>
  <PresentationFormat>Tùy chỉnh</PresentationFormat>
  <Paragraphs>106</Paragraphs>
  <Slides>13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SimSun</vt:lpstr>
      <vt:lpstr>Wingdings</vt:lpstr>
      <vt:lpstr>Arial Unicode Bold</vt:lpstr>
      <vt:lpstr>Arial</vt:lpstr>
      <vt:lpstr>Microsoft YaHei</vt:lpstr>
      <vt:lpstr>汉仪旗黑</vt:lpstr>
      <vt:lpstr>Arial Unicode MS</vt:lpstr>
      <vt:lpstr>Calibri</vt:lpstr>
      <vt:lpstr>Helvetica Neue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Tập huấn nhập học 2024</dc:title>
  <dc:creator>Admin</dc:creator>
  <cp:lastModifiedBy>Trần Tú</cp:lastModifiedBy>
  <cp:revision>98</cp:revision>
  <dcterms:created xsi:type="dcterms:W3CDTF">2025-03-20T18:58:27Z</dcterms:created>
  <dcterms:modified xsi:type="dcterms:W3CDTF">2025-03-20T18:58:27Z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F2A945E10D1A03ABEF23CB67D0CC6576_42</vt:lpwstr>
  </property>
  <property fmtid="{D5CDD505-2E9C-101B-9397-08002B2CF9AE}" pid="3" name="KSOProductBuildVer">
    <vt:lpwstr>1033-6.11.0.8608</vt:lpwstr>
  </property>
</Properties>
</file>

<file path=docProps/thumbnail.jpeg>
</file>